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3"/>
  </p:notesMasterIdLst>
  <p:handoutMasterIdLst>
    <p:handoutMasterId r:id="rId34"/>
  </p:handoutMasterIdLst>
  <p:sldIdLst>
    <p:sldId id="394" r:id="rId4"/>
    <p:sldId id="395" r:id="rId5"/>
    <p:sldId id="491" r:id="rId6"/>
    <p:sldId id="505" r:id="rId7"/>
    <p:sldId id="492" r:id="rId8"/>
    <p:sldId id="507" r:id="rId9"/>
    <p:sldId id="494" r:id="rId10"/>
    <p:sldId id="506" r:id="rId11"/>
    <p:sldId id="509" r:id="rId12"/>
    <p:sldId id="511" r:id="rId13"/>
    <p:sldId id="496" r:id="rId14"/>
    <p:sldId id="495" r:id="rId15"/>
    <p:sldId id="512" r:id="rId16"/>
    <p:sldId id="513" r:id="rId17"/>
    <p:sldId id="516" r:id="rId18"/>
    <p:sldId id="517" r:id="rId19"/>
    <p:sldId id="515" r:id="rId20"/>
    <p:sldId id="497" r:id="rId21"/>
    <p:sldId id="498" r:id="rId22"/>
    <p:sldId id="518" r:id="rId23"/>
    <p:sldId id="499" r:id="rId24"/>
    <p:sldId id="519" r:id="rId25"/>
    <p:sldId id="501" r:id="rId26"/>
    <p:sldId id="504" r:id="rId27"/>
    <p:sldId id="520" r:id="rId28"/>
    <p:sldId id="488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4595" autoAdjust="0"/>
  </p:normalViewPr>
  <p:slideViewPr>
    <p:cSldViewPr>
      <p:cViewPr varScale="1">
        <p:scale>
          <a:sx n="79" d="100"/>
          <a:sy n="79" d="100"/>
        </p:scale>
        <p:origin x="53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18-Jul-16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18-Jul-16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indeav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41532" TargetMode="External"/><Relationship Id="rId2" Type="http://schemas.openxmlformats.org/officeDocument/2006/relationships/hyperlink" Target="https://www.visualstudio.com/downloads/download-visual-studio-v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197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ASP.NET MVC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Web Applications with</a:t>
            </a:r>
            <a:br>
              <a:rPr lang="en-US" dirty="0"/>
            </a:br>
            <a:r>
              <a:rPr lang="en-US" dirty="0"/>
              <a:t>ASP.NET MVC, EF and SQL Server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0699" y="38880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19421" y="3751975"/>
            <a:ext cx="127759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MVC</a:t>
            </a:r>
          </a:p>
        </p:txBody>
      </p:sp>
      <p:pic>
        <p:nvPicPr>
          <p:cNvPr id="1026" name="Picture 2" descr="http://3.bp.blogspot.com/-di8FpmZB_K8/Usq-96t8GLI/AAAAAAAAA2Q/6bo55zU5BwA/s1600/aspNetMV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99" y="3886200"/>
            <a:ext cx="4938581" cy="233726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00" y="1151121"/>
            <a:ext cx="3566469" cy="5243014"/>
          </a:xfrm>
          <a:prstGeom prst="roundRect">
            <a:avLst>
              <a:gd name="adj" fmla="val 1048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16049" y="1187670"/>
            <a:ext cx="3059583" cy="27281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620964" y="1211318"/>
            <a:ext cx="2970212" cy="1561750"/>
          </a:xfrm>
          <a:prstGeom prst="wedgeRoundRectCallout">
            <a:avLst>
              <a:gd name="adj1" fmla="val 78021"/>
              <a:gd name="adj2" fmla="val -429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code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jQuery, Bootstrap, custom JS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1460487"/>
            <a:ext cx="3055917" cy="173991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923212" y="990600"/>
            <a:ext cx="3422705" cy="1362221"/>
          </a:xfrm>
          <a:prstGeom prst="wedgeRoundRectCallout">
            <a:avLst>
              <a:gd name="adj1" fmla="val -77171"/>
              <a:gd name="adj2" fmla="val 428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templates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the pages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4624552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31812" y="4038600"/>
            <a:ext cx="3059364" cy="644222"/>
          </a:xfrm>
          <a:prstGeom prst="wedgeRoundRectCallout">
            <a:avLst>
              <a:gd name="adj1" fmla="val 80652"/>
              <a:gd name="adj2" fmla="val 6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 settings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3200400"/>
            <a:ext cx="3059582" cy="1424152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923212" y="2582679"/>
            <a:ext cx="3428369" cy="1417932"/>
          </a:xfrm>
          <a:prstGeom prst="wedgeRoundRectCallout">
            <a:avLst>
              <a:gd name="adj1" fmla="val -75984"/>
              <a:gd name="adj2" fmla="val 267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Shared views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layout for all pages + partial views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6050" y="4940313"/>
            <a:ext cx="3059582" cy="2412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923212" y="4220489"/>
            <a:ext cx="3428369" cy="720422"/>
          </a:xfrm>
          <a:prstGeom prst="wedgeRoundRectCallout">
            <a:avLst>
              <a:gd name="adj1" fmla="val -74643"/>
              <a:gd name="adj2" fmla="val 665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icon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16050" y="6033299"/>
            <a:ext cx="3059582" cy="3157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31812" y="4953000"/>
            <a:ext cx="3059364" cy="1489378"/>
          </a:xfrm>
          <a:prstGeom prst="wedgeRoundRectCallout">
            <a:avLst>
              <a:gd name="adj1" fmla="val 81683"/>
              <a:gd name="adj2" fmla="val 30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settings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DB connection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16050" y="5181600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3714"/>
              <a:gd name="adj2" fmla="val 64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16050" y="5735332"/>
            <a:ext cx="3059582" cy="29465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934594" y="5145919"/>
            <a:ext cx="3428369" cy="637583"/>
          </a:xfrm>
          <a:prstGeom prst="wedgeRoundRectCallout">
            <a:avLst>
              <a:gd name="adj1" fmla="val -74282"/>
              <a:gd name="adj2" fmla="val -241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 start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934594" y="5969208"/>
            <a:ext cx="3428369" cy="637583"/>
          </a:xfrm>
          <a:prstGeom prst="wedgeRoundRectCallout">
            <a:avLst>
              <a:gd name="adj1" fmla="val -99818"/>
              <a:gd name="adj2" fmla="val -973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6050" y="5476252"/>
            <a:ext cx="3059582" cy="26033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937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0" grpId="0" animBg="1"/>
      <p:bldP spid="21" grpId="0" animBg="1"/>
      <p:bldP spid="22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MVC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200" dirty="0"/>
              <a:t> hold logic to process user actions</a:t>
            </a:r>
          </a:p>
          <a:p>
            <a:r>
              <a:rPr lang="en-US" sz="3200" dirty="0"/>
              <a:t>The URL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/Home/About</a:t>
            </a:r>
            <a:r>
              <a:rPr lang="en-US" sz="3200" dirty="0"/>
              <a:t> invokes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HomeController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About()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Controllers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2667000"/>
            <a:ext cx="10442576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</a:t>
              </a:r>
              <a:r>
                <a:rPr lang="en-US" dirty="0"/>
                <a:t>.Message = "Your application description page.";</a:t>
              </a:r>
            </a:p>
            <a:p>
              <a:r>
                <a:rPr lang="en-US" dirty="0"/>
                <a:t> 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\Controllers\HomeController.cs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5353456"/>
            <a:ext cx="4953000" cy="1072799"/>
          </a:xfrm>
          <a:prstGeom prst="wedgeRoundRectCallout">
            <a:avLst>
              <a:gd name="adj1" fmla="val -62432"/>
              <a:gd name="adj2" fmla="val -448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Views\Home\About.cshtml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200" dirty="0"/>
              <a:t> render the HTML code for the invoked action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ASP.NET MVC 5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Razor</a:t>
            </a:r>
            <a:r>
              <a:rPr lang="en-US" sz="3200" dirty="0"/>
              <a:t> view 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Views combine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Views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2892" y="3192825"/>
            <a:ext cx="10442576" cy="3256615"/>
            <a:chOff x="684212" y="1085462"/>
            <a:chExt cx="5791200" cy="3256615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6691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</a:p>
            <a:p>
              <a:r>
                <a:rPr lang="en-US" dirty="0"/>
                <a:t>  ViewBag.Title = "About";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&lt;h2&gt;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&lt;h3&gt;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@ViewBag.Message</a:t>
              </a:r>
              <a:r>
                <a:rPr lang="en-US" dirty="0"/>
                <a:t>&lt;/h3&gt;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&lt;p&gt;Use this area to provide additional information.&lt;/p&gt;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About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865812" y="3934840"/>
            <a:ext cx="4765240" cy="681794"/>
          </a:xfrm>
          <a:prstGeom prst="wedgeRoundRectCallout">
            <a:avLst>
              <a:gd name="adj1" fmla="val -58218"/>
              <a:gd name="adj2" fmla="val 197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 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…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inserts C# code block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156812" y="4822504"/>
            <a:ext cx="2500200" cy="1049312"/>
          </a:xfrm>
          <a:prstGeom prst="wedgeRoundRectCallout">
            <a:avLst>
              <a:gd name="adj1" fmla="val -65819"/>
              <a:gd name="adj2" fmla="val 588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else is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code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1012" y="4822504"/>
            <a:ext cx="3095823" cy="1049312"/>
          </a:xfrm>
          <a:prstGeom prst="wedgeRoundRectCallout">
            <a:avLst>
              <a:gd name="adj1" fmla="val -68440"/>
              <a:gd name="adj2" fmla="val -5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@Something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prints a C# variable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/Home/Numbers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Numbers.cshtml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 : Controller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public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ActionResult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()</a:t>
              </a:r>
            </a:p>
            <a:p>
              <a:r>
                <a:rPr lang="en-US" dirty="0"/>
                <a:t>  {</a:t>
              </a:r>
            </a:p>
            <a:p>
              <a:r>
                <a:rPr lang="en-US" dirty="0"/>
                <a:t>  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</a:t>
              </a:r>
              <a:r>
                <a:rPr lang="en-US" dirty="0"/>
                <a:t>();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HomeController.cs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8212" y="1981200"/>
            <a:ext cx="55482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ViewBag.Title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"Nums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…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50";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&lt;h2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&gt;@ViewBag.Title</a:t>
              </a:r>
              <a:r>
                <a:rPr lang="en-US" dirty="0"/>
                <a:t>&lt;/h2&gt;</a:t>
              </a:r>
            </a:p>
            <a:p>
              <a:r>
                <a:rPr lang="en-US" dirty="0"/>
                <a:t>&lt;ul&gt;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(int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&lt;=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50;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i++)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{</a:t>
              </a:r>
            </a:p>
            <a:p>
              <a:r>
                <a:rPr lang="en-US" dirty="0"/>
                <a:t>  &lt;li&gt;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@i</a:t>
              </a:r>
              <a:r>
                <a:rPr lang="en-US" dirty="0"/>
                <a:t>&lt;/li&gt;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en-US" dirty="0"/>
                <a:t>&lt;/ul&gt;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\Views\Home\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4267200"/>
            <a:ext cx="2394850" cy="20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</a:t>
            </a:r>
            <a:r>
              <a:rPr lang="en-US" dirty="0"/>
              <a:t> to show the folders and files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981200"/>
            <a:ext cx="5410200" cy="4426166"/>
            <a:chOff x="684212" y="1085462"/>
            <a:chExt cx="5791200" cy="4426166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838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()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var path = @"C:\";</a:t>
              </a:r>
            </a:p>
            <a:p>
              <a:r>
                <a:rPr lang="en-US" dirty="0"/>
                <a:t>  var files = Directory</a:t>
              </a:r>
            </a:p>
            <a:p>
              <a:r>
                <a:rPr lang="en-US" dirty="0"/>
                <a:t>    .GetDirectories(path)</a:t>
              </a:r>
            </a:p>
            <a:p>
              <a:r>
                <a:rPr lang="en-US" dirty="0"/>
                <a:t>    .ToList();</a:t>
              </a:r>
            </a:p>
            <a:p>
              <a:r>
                <a:rPr lang="en-US" dirty="0"/>
                <a:t>  files.AddRange(</a:t>
              </a:r>
            </a:p>
            <a:p>
              <a:r>
                <a:rPr lang="en-US" dirty="0"/>
                <a:t>    Directory.GetFiles(path));</a:t>
              </a:r>
            </a:p>
            <a:p>
              <a:r>
                <a:rPr lang="en-US" dirty="0"/>
                <a:t>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View(files)</a:t>
              </a:r>
              <a:r>
                <a:rPr lang="en-US" dirty="0"/>
                <a:t>;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0612" y="1981200"/>
            <a:ext cx="5410200" cy="4056834"/>
            <a:chOff x="684212" y="1085462"/>
            <a:chExt cx="5791200" cy="4056834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4693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@{ ViewBag.Title = "Files"; }</a:t>
              </a:r>
            </a:p>
            <a:p>
              <a:r>
                <a:rPr lang="en-US" dirty="0"/>
                <a:t>&lt;h2&gt;Listing files in C:\&lt;/h2&gt;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@model List&lt;string&gt;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@foreach (var file in Model)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{</a:t>
              </a:r>
            </a:p>
            <a:p>
              <a:r>
                <a:rPr lang="en-US" dirty="0"/>
                <a:t>  &lt;div&gt;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@file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</a:t>
              </a:r>
              <a:r>
                <a:rPr lang="en-US" dirty="0"/>
                <a:t>&lt;/div&gt;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\Views\Home\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18" y="4227856"/>
            <a:ext cx="2329787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 in Specified Folder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4" y="1251513"/>
            <a:ext cx="8534398" cy="51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Files in Specified Folder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1813" y="1143000"/>
            <a:ext cx="5105399" cy="5272552"/>
            <a:chOff x="684212" y="1085462"/>
            <a:chExt cx="5791200" cy="527255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68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500" dirty="0"/>
                <a:t>public ActionResult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sz="2500" dirty="0"/>
                <a:t>(</a:t>
              </a:r>
            </a:p>
            <a:p>
              <a:r>
                <a:rPr lang="en-US" sz="2500" dirty="0"/>
                <a:t>  string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sz="2500" dirty="0"/>
                <a:t> = @"C:\")</a:t>
              </a:r>
            </a:p>
            <a:p>
              <a:r>
                <a:rPr lang="en-US" sz="2500" dirty="0"/>
                <a:t>{</a:t>
              </a:r>
            </a:p>
            <a:p>
              <a:r>
                <a:rPr lang="en-US" sz="2500" dirty="0"/>
                <a:t>  var files = Directory</a:t>
              </a:r>
            </a:p>
            <a:p>
              <a:r>
                <a:rPr lang="en-US" sz="2500" dirty="0"/>
                <a:t>    .GetDirectories(path)</a:t>
              </a:r>
            </a:p>
            <a:p>
              <a:r>
                <a:rPr lang="en-US" sz="2500" dirty="0"/>
                <a:t>    .ToList();</a:t>
              </a:r>
            </a:p>
            <a:p>
              <a:r>
                <a:rPr lang="en-US" sz="2500" dirty="0"/>
                <a:t>  files.AddRange(Directory</a:t>
              </a:r>
            </a:p>
            <a:p>
              <a:r>
                <a:rPr lang="en-US" sz="2500" dirty="0"/>
                <a:t>   .GetFiles(path));</a:t>
              </a:r>
            </a:p>
            <a:p>
              <a:pPr>
                <a:spcBef>
                  <a:spcPts val="1200"/>
                </a:spcBef>
              </a:pPr>
              <a:r>
                <a:rPr lang="en-US" sz="2500" dirty="0"/>
                <a:t> 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ViewBag.Path</a:t>
              </a:r>
              <a:r>
                <a:rPr lang="en-US" sz="2500" dirty="0"/>
                <a:t> = path;</a:t>
              </a:r>
            </a:p>
            <a:p>
              <a:pPr>
                <a:spcBef>
                  <a:spcPts val="1200"/>
                </a:spcBef>
              </a:pPr>
              <a:r>
                <a:rPr lang="en-US" sz="2500" dirty="0"/>
                <a:t>  return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View(files)</a:t>
              </a:r>
              <a:r>
                <a:rPr lang="en-US" sz="2500" dirty="0"/>
                <a:t>;</a:t>
              </a:r>
            </a:p>
            <a:p>
              <a:r>
                <a:rPr lang="en-US" sz="2500" dirty="0"/>
                <a:t>}</a:t>
              </a:r>
              <a:endParaRPr 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Home</a:t>
              </a:r>
              <a:r>
                <a:rPr lang="en-US" sz="2500" dirty="0"/>
                <a:t>Controller.cs</a:t>
              </a:r>
              <a:endParaRPr 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18212" y="1143000"/>
            <a:ext cx="5548200" cy="5241774"/>
            <a:chOff x="684212" y="1085462"/>
            <a:chExt cx="5791200" cy="5241774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6543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@{ ViewBag.Title = "Files"; }</a:t>
              </a:r>
            </a:p>
            <a:p>
              <a:pPr>
                <a:spcBef>
                  <a:spcPts val="1200"/>
                </a:spcBef>
              </a:pPr>
              <a:r>
                <a:rPr lang="en-US" sz="2500" dirty="0"/>
                <a:t>&lt;form action="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/Home/Files</a:t>
              </a:r>
              <a:r>
                <a:rPr lang="en-US" sz="2500" dirty="0"/>
                <a:t>"&gt;</a:t>
              </a:r>
            </a:p>
            <a:p>
              <a:r>
                <a:rPr lang="en-US" sz="2500" dirty="0"/>
                <a:t>  Path: &lt;input type="text"</a:t>
              </a:r>
            </a:p>
            <a:p>
              <a:r>
                <a:rPr lang="en-US" sz="2500" dirty="0"/>
                <a:t>    name="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sz="2500" dirty="0"/>
                <a:t>" /&gt;</a:t>
              </a:r>
            </a:p>
            <a:p>
              <a:r>
                <a:rPr lang="en-US" sz="2500" dirty="0"/>
                <a:t>  &lt;input type="submit" /&gt;</a:t>
              </a:r>
            </a:p>
            <a:p>
              <a:r>
                <a:rPr lang="en-US" sz="2500" dirty="0"/>
                <a:t>&lt;/form&gt;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&lt;h2&gt;Listing files in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@ViewBag.Path</a:t>
              </a:r>
              <a:r>
                <a:rPr lang="en-US" dirty="0"/>
                <a:t>&lt;/h2&gt;</a:t>
              </a:r>
            </a:p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@model List&lt;string&gt;</a:t>
              </a:r>
            </a:p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@foreach (var file in Model)</a:t>
              </a:r>
            </a:p>
            <a:p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{ </a:t>
              </a:r>
              <a:r>
                <a:rPr lang="en-US" sz="2500" dirty="0"/>
                <a:t>&lt;div&gt;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@file</a:t>
              </a:r>
              <a:r>
                <a:rPr lang="en-US" sz="2500" dirty="0"/>
                <a:t>&lt;/div&gt; 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} 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500" dirty="0"/>
                <a:t>\Views\Home\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sz="2500" dirty="0"/>
                <a:t>.cshtml</a:t>
              </a:r>
              <a:endParaRPr 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876800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Simple ASP.NET MVC App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03" y="533400"/>
            <a:ext cx="6861619" cy="3197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1905000"/>
            <a:ext cx="3008056" cy="2602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631399"/>
            <a:ext cx="2918672" cy="2875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2" y="2190397"/>
            <a:ext cx="4114800" cy="2477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02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Data-driven web applications</a:t>
            </a:r>
          </a:p>
          <a:p>
            <a:pPr lvl="1"/>
            <a:r>
              <a:rPr lang="en-US" dirty="0"/>
              <a:t>List data from database</a:t>
            </a:r>
          </a:p>
          <a:p>
            <a:pPr lvl="1"/>
            <a:r>
              <a:rPr lang="en-US" dirty="0"/>
              <a:t>CRUD operations over the data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  <a:r>
              <a:rPr lang="en-US" dirty="0"/>
              <a:t>has great integration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+ MVC + EF</a:t>
            </a:r>
          </a:p>
          <a:p>
            <a:pPr lvl="1"/>
            <a:r>
              <a:rPr lang="en-US" dirty="0"/>
              <a:t>Great tools for rapid development of data-driven Web apps</a:t>
            </a:r>
          </a:p>
          <a:p>
            <a:pPr lvl="1"/>
            <a:r>
              <a:rPr lang="en-US" dirty="0"/>
              <a:t>Auto-generated views and controllers (scaffolding)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Data-Drives MVC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6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Models with EF Code First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143000"/>
            <a:ext cx="8094499" cy="518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1" y="2819400"/>
            <a:ext cx="7933107" cy="1516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95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ASP.NET MVC Overview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Data-Driven Web Apps</a:t>
            </a:r>
            <a:br>
              <a:rPr lang="en-US" sz="3200" dirty="0"/>
            </a:br>
            <a:r>
              <a:rPr lang="en-US" sz="3200" dirty="0"/>
              <a:t>with MVC + Entity Framework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 Models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Operations: View /</a:t>
            </a:r>
            <a:br>
              <a:rPr lang="en-US" sz="3000" dirty="0"/>
            </a:br>
            <a:r>
              <a:rPr lang="en-US" sz="3000" dirty="0"/>
              <a:t>Create / Edit / Delete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2198" y="4343400"/>
            <a:ext cx="1937214" cy="19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8" y="1964664"/>
            <a:ext cx="2937072" cy="3787142"/>
          </a:xfrm>
          <a:prstGeom prst="rect">
            <a:avLst/>
          </a:prstGeom>
        </p:spPr>
      </p:pic>
      <p:pic>
        <p:nvPicPr>
          <p:cNvPr id="9" name="Picture 2" descr="http://3.bp.blogspot.com/-di8FpmZB_K8/Usq-96t8GLI/AAAAAAAAA2Q/6bo55zU5BwA/s1600/aspNetM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55175"/>
            <a:ext cx="3352800" cy="1586771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482" y="2917001"/>
            <a:ext cx="1932729" cy="988470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7032995" y="2743200"/>
            <a:ext cx="1336075" cy="1336074"/>
            <a:chOff x="6058966" y="4433789"/>
            <a:chExt cx="1890811" cy="1890811"/>
          </a:xfrm>
        </p:grpSpPr>
        <p:pic>
          <p:nvPicPr>
            <p:cNvPr id="12" name="Picture 2" descr="http://www.iconspedia.com/uploads/1913906277156034685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637">
              <a:off x="6058966" y="4433789"/>
              <a:ext cx="1890811" cy="1890811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79761">
              <a:off x="6454360" y="5037594"/>
              <a:ext cx="1100022" cy="683200"/>
            </a:xfrm>
            <a:prstGeom prst="roundRect">
              <a:avLst>
                <a:gd name="adj" fmla="val 416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Models with EF Code First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261816"/>
            <a:ext cx="5021170" cy="3387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432017"/>
            <a:ext cx="5212487" cy="50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4" y="1146257"/>
            <a:ext cx="8520545" cy="4805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4191000"/>
            <a:ext cx="6378493" cy="20956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with MVC Scaffolding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42" y="1143000"/>
            <a:ext cx="8189539" cy="52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8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Items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612" y="1143000"/>
            <a:ext cx="4876799" cy="4287667"/>
            <a:chOff x="684212" y="1085462"/>
            <a:chExt cx="5791200" cy="4287667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70022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// GET: Posts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Index</a:t>
              </a:r>
              <a:r>
                <a:rPr lang="en-US" dirty="0"/>
                <a:t>()</a:t>
              </a:r>
            </a:p>
            <a:p>
              <a:r>
                <a:rPr lang="en-US" dirty="0"/>
                <a:t>{</a:t>
              </a:r>
            </a:p>
            <a:p>
              <a:r>
                <a:rPr lang="en-US" dirty="0"/>
                <a:t>  var posts =</a:t>
              </a:r>
            </a:p>
            <a:p>
              <a:r>
                <a:rPr lang="en-US" dirty="0"/>
                <a:t>    db.Posts.Include(</a:t>
              </a:r>
            </a:p>
            <a:p>
              <a:r>
                <a:rPr lang="en-US" dirty="0"/>
                <a:t>      p =&gt; p.User);</a:t>
              </a:r>
            </a:p>
            <a:p>
              <a:pPr>
                <a:spcBef>
                  <a:spcPts val="1200"/>
                </a:spcBef>
              </a:pPr>
              <a:r>
                <a:rPr lang="en-US" dirty="0"/>
                <a:t>  return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View(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posts.ToList())</a:t>
              </a:r>
              <a:r>
                <a:rPr lang="en-US" dirty="0"/>
                <a:t>;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84811" y="1143000"/>
            <a:ext cx="6248400" cy="5318718"/>
            <a:chOff x="684212" y="1085462"/>
            <a:chExt cx="5791200" cy="531871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73127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&lt;table class="table"&gt;&lt;tr&gt;</a:t>
              </a:r>
            </a:p>
            <a:p>
              <a:r>
                <a:rPr lang="en-US" dirty="0"/>
                <a:t>  &lt;th&gt;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@Html.DisplayNameFor(model =&gt;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model.User.Username)</a:t>
              </a:r>
              <a:r>
                <a:rPr lang="en-US" dirty="0"/>
                <a:t>&lt;/th&gt;</a:t>
              </a:r>
            </a:p>
            <a:p>
              <a:r>
                <a:rPr lang="en-US" dirty="0"/>
                <a:t>  …</a:t>
              </a:r>
            </a:p>
            <a:p>
              <a:r>
                <a:rPr lang="en-US" dirty="0"/>
                <a:t>&lt;/tr&gt;</a:t>
              </a:r>
            </a:p>
            <a:p>
              <a:pPr>
                <a:spcBef>
                  <a:spcPts val="1200"/>
                </a:spcBef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@foreach (var item in Model) {</a:t>
              </a:r>
            </a:p>
            <a:p>
              <a:r>
                <a:rPr lang="en-US" dirty="0"/>
                <a:t>&lt;tr&gt;&lt;td&gt;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@Html.DisplayFor(modelItem =&gt;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item.User.Username)</a:t>
              </a:r>
              <a:r>
                <a:rPr lang="en-US" dirty="0"/>
                <a:t>&lt;/td&gt;</a:t>
              </a:r>
            </a:p>
            <a:p>
              <a:r>
                <a:rPr lang="en-US" dirty="0"/>
                <a:t>  … &lt;/tr&gt;</a:t>
              </a:r>
            </a:p>
            <a:p>
              <a:r>
                <a:rPr lang="en-US" dirty="0"/>
                <a:t>}</a:t>
              </a:r>
            </a:p>
            <a:p>
              <a:r>
                <a:rPr lang="en-US" dirty="0"/>
                <a:t>&lt;/table&gt;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Index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50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/ Edit / Delete / Details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612" y="1144909"/>
            <a:ext cx="6096000" cy="1117568"/>
            <a:chOff x="684211" y="1085462"/>
            <a:chExt cx="5791201" cy="1117568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Create</a:t>
              </a:r>
              <a:r>
                <a:rPr lang="en-US" dirty="0"/>
                <a:t>()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80212" y="1144909"/>
            <a:ext cx="4876800" cy="1117568"/>
            <a:chOff x="684212" y="1085462"/>
            <a:chExt cx="5791200" cy="111756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Create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612" y="2551888"/>
            <a:ext cx="6096000" cy="1117568"/>
            <a:chOff x="684211" y="1085462"/>
            <a:chExt cx="5791201" cy="1117568"/>
          </a:xfrm>
        </p:grpSpPr>
        <p:sp>
          <p:nvSpPr>
            <p:cNvPr id="18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Edit</a:t>
              </a:r>
              <a:r>
                <a:rPr lang="en-US" dirty="0"/>
                <a:t>(…)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80212" y="2551888"/>
            <a:ext cx="4876800" cy="1117568"/>
            <a:chOff x="684212" y="1085462"/>
            <a:chExt cx="5791200" cy="1117568"/>
          </a:xfrm>
        </p:grpSpPr>
        <p:sp>
          <p:nvSpPr>
            <p:cNvPr id="21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22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Edit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5612" y="3923488"/>
            <a:ext cx="6096000" cy="1117568"/>
            <a:chOff x="684211" y="1085462"/>
            <a:chExt cx="5791201" cy="1117568"/>
          </a:xfrm>
        </p:grpSpPr>
        <p:sp>
          <p:nvSpPr>
            <p:cNvPr id="24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Delete</a:t>
              </a:r>
              <a:r>
                <a:rPr lang="en-US" dirty="0"/>
                <a:t>(…)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80212" y="3923488"/>
            <a:ext cx="4876800" cy="1117568"/>
            <a:chOff x="684212" y="1085462"/>
            <a:chExt cx="5791200" cy="1117568"/>
          </a:xfrm>
        </p:grpSpPr>
        <p:sp>
          <p:nvSpPr>
            <p:cNvPr id="27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28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Delete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5612" y="5320520"/>
            <a:ext cx="6096000" cy="1117568"/>
            <a:chOff x="684211" y="1085462"/>
            <a:chExt cx="5791201" cy="1117568"/>
          </a:xfrm>
        </p:grpSpPr>
        <p:sp>
          <p:nvSpPr>
            <p:cNvPr id="30" name="Text Placeholder 5"/>
            <p:cNvSpPr txBox="1">
              <a:spLocks/>
            </p:cNvSpPr>
            <p:nvPr/>
          </p:nvSpPr>
          <p:spPr>
            <a:xfrm>
              <a:off x="684211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public ActionResult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Details</a:t>
              </a:r>
              <a:r>
                <a:rPr lang="en-US" dirty="0"/>
                <a:t>(…)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…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Controller.cs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80212" y="5320520"/>
            <a:ext cx="4876800" cy="1117568"/>
            <a:chOff x="684212" y="1085462"/>
            <a:chExt cx="5791200" cy="1117568"/>
          </a:xfrm>
        </p:grpSpPr>
        <p:sp>
          <p:nvSpPr>
            <p:cNvPr id="33" name="Text Placeholder 5"/>
            <p:cNvSpPr txBox="1">
              <a:spLocks/>
            </p:cNvSpPr>
            <p:nvPr/>
          </p:nvSpPr>
          <p:spPr>
            <a:xfrm>
              <a:off x="684212" y="1688292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34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\Views\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Posts</a:t>
              </a:r>
              <a:r>
                <a:rPr lang="en-US" dirty="0"/>
                <a:t>\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Details</a:t>
              </a:r>
              <a:r>
                <a:rPr lang="en-US" dirty="0"/>
                <a:t>.cshtml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2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876800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CRUD with MVC Scaffolding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04" y="1136491"/>
            <a:ext cx="8830014" cy="33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9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845613" cy="5570355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ASP.NET MVC </a:t>
            </a:r>
            <a:r>
              <a:rPr lang="en-US" sz="3200" dirty="0"/>
              <a:t>is powerful Web development platform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render HTML code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000" dirty="0"/>
              <a:t> process HTTP GET / POST actions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Great integration 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pPr lvl="1"/>
            <a:r>
              <a:rPr lang="en-US" sz="3000" dirty="0"/>
              <a:t>VS generates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 by existing model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26" y="1981200"/>
            <a:ext cx="2316186" cy="17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932268" y="2438400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sv-SE" sz="2800" dirty="0"/>
              <a:t>@foreach (var item in @Model)</a:t>
            </a:r>
          </a:p>
          <a:p>
            <a:pPr>
              <a:lnSpc>
                <a:spcPct val="110000"/>
              </a:lnSpc>
            </a:pPr>
            <a:r>
              <a:rPr lang="sv-SE" sz="2800" dirty="0"/>
              <a:t>{ 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sv-SE" sz="2800" dirty="0"/>
              <a:t>@item</a:t>
            </a:r>
            <a:r>
              <a:rPr lang="sv-SE" sz="2800" dirty="0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sv-SE" sz="2800" dirty="0"/>
              <a:t>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294" y="4283243"/>
            <a:ext cx="2299648" cy="1803134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  <p:sp>
        <p:nvSpPr>
          <p:cNvPr id="13" name="Text Placeholder 5"/>
          <p:cNvSpPr txBox="1">
            <a:spLocks/>
          </p:cNvSpPr>
          <p:nvPr/>
        </p:nvSpPr>
        <p:spPr>
          <a:xfrm>
            <a:off x="932268" y="4210456"/>
            <a:ext cx="7524344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public ActionResult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Index</a:t>
            </a:r>
            <a:r>
              <a:rPr lang="en-US" sz="2800" dirty="0"/>
              <a:t>()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{ return this.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2800" dirty="0"/>
              <a:t>(GetAllItems()); }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ASP.NET MVC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#8358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== Model-View-Controller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(presentation / UI)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Render UI (produce HTML)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(logic)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Prepare UI (presentation logic)</a:t>
            </a:r>
          </a:p>
          <a:p>
            <a:pPr lvl="1"/>
            <a:r>
              <a:rPr lang="en-US" dirty="0"/>
              <a:t>Update database (business logic)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Data access classes or 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Model-View Controller (MVC)?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394947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MVC –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/>
              <a:t> – modern Web development platform</a:t>
            </a:r>
          </a:p>
          <a:p>
            <a:pPr lvl="1"/>
            <a:r>
              <a:rPr lang="en-US" dirty="0"/>
              <a:t>Based on C# and .NET</a:t>
            </a:r>
          </a:p>
          <a:p>
            <a:pPr lvl="1"/>
            <a:r>
              <a:rPr lang="en-US" dirty="0"/>
              <a:t>Free, open-source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(Web apps),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API </a:t>
            </a:r>
            <a:r>
              <a:rPr lang="en-US" dirty="0"/>
              <a:t>(Web</a:t>
            </a:r>
            <a:br>
              <a:rPr lang="en-US" dirty="0"/>
            </a:br>
            <a:r>
              <a:rPr lang="en-US" dirty="0"/>
              <a:t>services) and other components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MVC</a:t>
            </a:r>
            <a:r>
              <a:rPr lang="en-US" dirty="0"/>
              <a:t> – powerful framework for modern Web apps</a:t>
            </a:r>
          </a:p>
          <a:p>
            <a:pPr lvl="1"/>
            <a:r>
              <a:rPr lang="en-US" dirty="0"/>
              <a:t>Model-View-Controller (MVC) based</a:t>
            </a:r>
          </a:p>
          <a:p>
            <a:pPr lvl="1"/>
            <a:r>
              <a:rPr lang="en-US" dirty="0"/>
              <a:t>Views, layouts, controllers, binding, validation, AJAX, REST, …</a:t>
            </a:r>
          </a:p>
        </p:txBody>
      </p:sp>
      <p:pic>
        <p:nvPicPr>
          <p:cNvPr id="7" name="Picture 6" descr="http://4.bp.blogspot.com/-e6I8CyF7AG4/UOKfFIZfoyI/AAAAAAAABNs/2L68gGJhvrg/s1600/asp.net%2Bmv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051972"/>
            <a:ext cx="2064452" cy="2064452"/>
          </a:xfrm>
          <a:prstGeom prst="roundRect">
            <a:avLst>
              <a:gd name="adj" fmla="val 790"/>
            </a:avLst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9859992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8" name="Picture 2" descr="https://twimg0-a.akamaihd.net/profile_images/2600136208/4zeimmsdyc58esq34wb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230880"/>
            <a:ext cx="1718026" cy="1718026"/>
          </a:xfrm>
          <a:prstGeom prst="roundRect">
            <a:avLst>
              <a:gd name="adj" fmla="val 3191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Visual Studio 2015 (with the latest updates)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VS 2013 install Update 5: </a:t>
            </a:r>
            <a:r>
              <a:rPr lang="en-US" dirty="0">
                <a:hlinkClick r:id="rId2"/>
              </a:rPr>
              <a:t>https://www.visualstudio.com/...</a:t>
            </a:r>
            <a:endParaRPr lang="en-US" dirty="0"/>
          </a:p>
          <a:p>
            <a:r>
              <a:rPr lang="en-US" dirty="0"/>
              <a:t>For VS 2012 install the latest Web Tools: </a:t>
            </a:r>
            <a:r>
              <a:rPr lang="en-US" dirty="0">
                <a:hlinkClick r:id="rId3"/>
              </a:rPr>
              <a:t>microsoft.com/download/</a:t>
            </a:r>
            <a:r>
              <a:rPr lang="en-US" dirty="0" err="1">
                <a:hlinkClick r:id="rId3"/>
              </a:rPr>
              <a:t>details.aspx?id</a:t>
            </a:r>
            <a:r>
              <a:rPr lang="en-US" dirty="0">
                <a:hlinkClick r:id="rId3"/>
              </a:rPr>
              <a:t>=41532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MVC: Setup IDE</a:t>
            </a:r>
          </a:p>
        </p:txBody>
      </p:sp>
      <p:pic>
        <p:nvPicPr>
          <p:cNvPr id="4098" name="Picture 2" descr="https://visualstudiomagazine.com/~/media/ECG/visualstudiomagazine/Images/introimages/VisualStudio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36" y="2053434"/>
            <a:ext cx="3182905" cy="2213766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ngrsajidrehman.com/wp-content/uploads/2016/04/479393_b420f552-e0dd-431e-bbe0-2aad1dabcc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053434"/>
            <a:ext cx="4427532" cy="22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633" y="2053434"/>
            <a:ext cx="2320056" cy="221376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043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ASP.NET MVC App: Project 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9" y="1219200"/>
            <a:ext cx="11050706" cy="51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ASP.NET MVC App: Choose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128967"/>
            <a:ext cx="10515600" cy="5311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2234604"/>
            <a:ext cx="2156647" cy="1889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50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180304"/>
            <a:ext cx="3377477" cy="52430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16050" y="1445410"/>
            <a:ext cx="2836240" cy="137160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783950" y="1590040"/>
            <a:ext cx="2819400" cy="1457960"/>
          </a:xfrm>
          <a:prstGeom prst="wedgeRoundRectCallout">
            <a:avLst>
              <a:gd name="adj1" fmla="val -86492"/>
              <a:gd name="adj2" fmla="val -375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Infrastructure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classes, ASP.NET configuration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9716" y="2817011"/>
            <a:ext cx="3055917" cy="163937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7783950" y="3581400"/>
            <a:ext cx="2819400" cy="1074921"/>
          </a:xfrm>
          <a:prstGeom prst="wedgeRoundRectCallout">
            <a:avLst>
              <a:gd name="adj1" fmla="val -81668"/>
              <a:gd name="adj2" fmla="val -325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CSS styles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6050" y="5236780"/>
            <a:ext cx="2836241" cy="309366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7790245" y="5195870"/>
            <a:ext cx="2813105" cy="1052530"/>
          </a:xfrm>
          <a:prstGeom prst="wedgeRoundRectCallout">
            <a:avLst>
              <a:gd name="adj1" fmla="val -82921"/>
              <a:gd name="adj2" fmla="val -319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Static files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images, fonts, 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6050" y="4456386"/>
            <a:ext cx="2836240" cy="78039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608012" y="3505200"/>
            <a:ext cx="3014401" cy="1219200"/>
          </a:xfrm>
          <a:prstGeom prst="wedgeRoundRectCallout">
            <a:avLst>
              <a:gd name="adj1" fmla="val 81975"/>
              <a:gd name="adj2" fmla="val 557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classes holding actions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050" y="5546146"/>
            <a:ext cx="2836240" cy="800939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608012" y="5091045"/>
            <a:ext cx="3014401" cy="1157355"/>
          </a:xfrm>
          <a:prstGeom prst="wedgeRoundRectCallout">
            <a:avLst>
              <a:gd name="adj1" fmla="val 82020"/>
              <a:gd name="adj2" fmla="val 36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Models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EF classes + view models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16050" y="1199747"/>
            <a:ext cx="2836240" cy="2456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650522" y="1362149"/>
            <a:ext cx="3014401" cy="1465372"/>
          </a:xfrm>
          <a:prstGeom prst="wedgeRoundRectCallout">
            <a:avLst>
              <a:gd name="adj1" fmla="val 77791"/>
              <a:gd name="adj2" fmla="val -511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Loal DB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files: holds the local SQL Server DB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7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1116</Words>
  <Application>Microsoft Office PowerPoint</Application>
  <PresentationFormat>Custom</PresentationFormat>
  <Paragraphs>274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ASP.NET MVC</vt:lpstr>
      <vt:lpstr>Table of Contents</vt:lpstr>
      <vt:lpstr>Have a Question?</vt:lpstr>
      <vt:lpstr>What is Model-View Controller (MVC)?</vt:lpstr>
      <vt:lpstr>ASP.NET MVC – Overview</vt:lpstr>
      <vt:lpstr>ASP.NET MVC: Setup IDE</vt:lpstr>
      <vt:lpstr>Create ASP.NET MVC App: Project Type</vt:lpstr>
      <vt:lpstr>Create ASP.NET MVC App: Choose Template</vt:lpstr>
      <vt:lpstr>MVC App: What's Inside?</vt:lpstr>
      <vt:lpstr>MVC App: What's Inside? (2)</vt:lpstr>
      <vt:lpstr>Creating Controllers</vt:lpstr>
      <vt:lpstr>Creating Views</vt:lpstr>
      <vt:lpstr>Example: Print the Numbers 1…50</vt:lpstr>
      <vt:lpstr>Example: List Files</vt:lpstr>
      <vt:lpstr>Example: List Files in Specified Folder</vt:lpstr>
      <vt:lpstr>Solution: List Files in Specified Folder</vt:lpstr>
      <vt:lpstr>Creating Simple ASP.NET MVC App</vt:lpstr>
      <vt:lpstr>Data-Drives MVC Apps</vt:lpstr>
      <vt:lpstr>Defining Models with EF Code First</vt:lpstr>
      <vt:lpstr>Defining Models with EF Code First (2)</vt:lpstr>
      <vt:lpstr>Implementing CRUD Operations</vt:lpstr>
      <vt:lpstr>CRUD with MVC Scaffolding</vt:lpstr>
      <vt:lpstr>List Items</vt:lpstr>
      <vt:lpstr>Create / Edit / Delete / Details</vt:lpstr>
      <vt:lpstr>CRUD with MVC Scaffolding</vt:lpstr>
      <vt:lpstr>Summary</vt:lpstr>
      <vt:lpstr>ASP.NET MVC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</dc:title>
  <dc:subject>PHP and MySQL Course</dc:subject>
  <dc:creator/>
  <cp:keywords>ASP.NET MVC, ASP.NET, MVC, web, web development, C#, programming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2016-07-19T11:04:19Z</dcterms:modified>
  <cp:category>Web, ASP.NET, ASP.NET MVC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